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77" r:id="rId10"/>
    <p:sldId id="272" r:id="rId11"/>
    <p:sldId id="276" r:id="rId12"/>
    <p:sldId id="273" r:id="rId13"/>
    <p:sldId id="274" r:id="rId14"/>
    <p:sldId id="275" r:id="rId15"/>
    <p:sldId id="271" r:id="rId16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1"/>
    <p:restoredTop sz="94643"/>
  </p:normalViewPr>
  <p:slideViewPr>
    <p:cSldViewPr snapToGrid="0" snapToObjects="1">
      <p:cViewPr>
        <p:scale>
          <a:sx n="128" d="100"/>
          <a:sy n="128" d="100"/>
        </p:scale>
        <p:origin x="-9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4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5560" y="4883024"/>
            <a:ext cx="4047239" cy="1195538"/>
          </a:xfrm>
        </p:spPr>
        <p:txBody>
          <a:bodyPr vert="horz" lIns="91440" tIns="45720" rIns="91440" bIns="45720" rtlCol="0" anchor="ctr"/>
          <a:lstStyle>
            <a:lvl1pPr algn="r">
              <a:defRPr lang="en-US" sz="54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588B5E3-467C-774C-A9EE-2D21CE91F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ЭКСТРЕМИЗМ ИЛИ ТЕРРОРИЗМ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5C56B3A-8DD8-C142-9510-1B101B8D5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1420000">
            <a:off x="1277351" y="4671857"/>
            <a:ext cx="9755187" cy="550333"/>
          </a:xfrm>
        </p:spPr>
        <p:txBody>
          <a:bodyPr/>
          <a:lstStyle/>
          <a:p>
            <a:r>
              <a:rPr lang="ru-RU" sz="2000" dirty="0" smtClean="0"/>
              <a:t>МБОУ №3 им. О. Г. Макарова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232193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2D60518-FFB0-4444-B21A-51A8115D6B04}"/>
              </a:ext>
            </a:extLst>
          </p:cNvPr>
          <p:cNvSpPr txBox="1"/>
          <p:nvPr/>
        </p:nvSpPr>
        <p:spPr>
          <a:xfrm>
            <a:off x="1377991" y="139556"/>
            <a:ext cx="8639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</a:rPr>
              <a:t>ВЫДЕРЖКИ ЗАКОНОВ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6E1D9C0-76BD-D142-A785-46F1DB75DE2A}"/>
              </a:ext>
            </a:extLst>
          </p:cNvPr>
          <p:cNvSpPr txBox="1"/>
          <p:nvPr/>
        </p:nvSpPr>
        <p:spPr>
          <a:xfrm>
            <a:off x="605480" y="903890"/>
            <a:ext cx="101845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КоАП РФ Статья 20.3.1. Возбуждение ненависти либо вражды, а равно унижение человеческого достоинства</a:t>
            </a:r>
          </a:p>
          <a:p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Действия, направленные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на возбуждение ненависти либо вражды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, а также на унижение достоинства человека либо группы лиц по признакам пола, расы, национальности, языка, происхождения, отношения к религии, а равно принадлежности к какой-либо социальной группе, совершенные публично, в том числе с использованием средств массовой информации либо информационно-телекоммуникационных сетей,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включая сеть "Интернет",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если эти действия не содержат уголовно наказуемого деяния, -</a:t>
            </a:r>
          </a:p>
          <a:p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влекут наложение административного штрафа на граждан в размере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от десяти тысяч до двадцати тысяч рублей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, или обязательные работы на срок до ста часов, или административный арест на срок до пятнадцати суток; на юридических лиц - от двухсот пятидесяти тысяч до пятисот тысяч рублей.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084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8634146-8F71-4F4C-9022-6CBAAEA7F54A}"/>
              </a:ext>
            </a:extLst>
          </p:cNvPr>
          <p:cNvSpPr txBox="1"/>
          <p:nvPr/>
        </p:nvSpPr>
        <p:spPr>
          <a:xfrm>
            <a:off x="882869" y="262759"/>
            <a:ext cx="101635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КоАП РФ Статья 20.29. Производство и распространение экстремистских материалов</a:t>
            </a:r>
          </a:p>
          <a:p>
            <a:pPr fontAlgn="base"/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 fontAlgn="base"/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Массовое распространение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экстремистских материалов, включенных в опубликованный федеральный список экстремистских материалов, а равно их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производство либо хранение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в целях массового распространения –</a:t>
            </a:r>
          </a:p>
          <a:p>
            <a:pPr algn="just" fontAlgn="base"/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 fontAlgn="base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влечет наложение административного штрафа на граждан в размере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от одной тысячи до трех тысяч рублей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 либо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административный арест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 на срок до пятнадцати суток с конфискацией указанных материалов и оборудования, использованного для их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1811935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F39DF8D-967B-BF46-9407-F348372BF354}"/>
              </a:ext>
            </a:extLst>
          </p:cNvPr>
          <p:cNvSpPr txBox="1"/>
          <p:nvPr/>
        </p:nvSpPr>
        <p:spPr>
          <a:xfrm>
            <a:off x="651640" y="493987"/>
            <a:ext cx="106890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УК РФ Статья 282. Возбуждение ненависти либо вражды, а равно унижение человеческого достоинства</a:t>
            </a:r>
          </a:p>
          <a:p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1. Действия, направленные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на возбуждение ненависти либо вражды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, а также на унижение достоинства человека либо группы лиц по признакам пола, расы, национальности, языка, происхождения, отношения к религии, а равно принадлежности к какой-либо социальной группе…, лицом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после его привлечения к административной ответственности за аналогичное деяние в течение одного года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, -</a:t>
            </a:r>
          </a:p>
          <a:p>
            <a:pPr algn="just"/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наказываются штрафом в размере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от трехсот тысяч до пятисот тысяч рублей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 или в размере заработной платы или иного дохода осужденного за период от двух до трех лет, либо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принудительными работами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 срок от одного года до четырех лет с лишением права занимать определенные должности или заниматься определенной деятельностью на срок до трех лет, либо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лишением свободы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 срок от двух до пяти лет.</a:t>
            </a:r>
          </a:p>
          <a:p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/>
            </a:r>
            <a:b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</a:br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1423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EB6E877-AFC4-9343-AC23-9B0446AA227D}"/>
              </a:ext>
            </a:extLst>
          </p:cNvPr>
          <p:cNvSpPr txBox="1"/>
          <p:nvPr/>
        </p:nvSpPr>
        <p:spPr>
          <a:xfrm>
            <a:off x="672662" y="378372"/>
            <a:ext cx="96695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2. Действия, направленные на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возбуждение ненависти либо вражды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, а также на унижение достоинства человека либо группы лиц по признакам пола, расы, национальности, языка, происхождения, отношения к религии, а равно принадлежности к какой-либо социальной группе, совершенные публично, в том числе с использованием средств массовой информации либо информационно-телекоммуникационных сетей, включая сеть "Интернет":</a:t>
            </a:r>
          </a:p>
          <a:p>
            <a:pPr algn="just"/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а)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с применением насилия или с угрозой его применения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;</a:t>
            </a: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в)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организованной группой,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-</a:t>
            </a:r>
          </a:p>
          <a:p>
            <a:pPr algn="just"/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наказываются штрафом в размере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от трехсот тысяч до шестисот тысяч рублей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 или в размере заработной платы или иного дохода осужденного за период от двух до трех лет, либо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принудительными работами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 срок от двух до пяти лет с лишением права занимать определенные должности или заниматься определенной деятельностью на срок до трех лет, либо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лишением свободы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 срок от трех до шести лет.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59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5885D4C-C121-F844-A500-F50ECCF283D5}"/>
              </a:ext>
            </a:extLst>
          </p:cNvPr>
          <p:cNvSpPr txBox="1"/>
          <p:nvPr/>
        </p:nvSpPr>
        <p:spPr>
          <a:xfrm>
            <a:off x="399393" y="262759"/>
            <a:ext cx="108046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УК РФ Статья 282.1. Организация экстремистского сообщества</a:t>
            </a:r>
          </a:p>
          <a:p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1.1. Склонение, вербовка или иное вовлечение лица в деятельность экстремистского сообщества -</a:t>
            </a: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наказываются штрафом в размере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от трехсот тысяч до семисот тысяч рублей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или в размере заработной платы или иного дохода осужденного за период от двух до четырех лет, либо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принудительными работами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 срок от двух до пяти лет с лишением права занимать определенные должности …, либо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лишением свободы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 срок от четырех до восьми лет с ограничением свободы на срок от одного года до двух лет.</a:t>
            </a:r>
          </a:p>
          <a:p>
            <a:pPr algn="just"/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2. Участие в экстремистском сообществе -</a:t>
            </a: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наказывается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штрафом в размере от трехсот тысяч до шестисот тысяч рублей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или в размере заработной платы или иного дохода осужденного за период от двух до трех лет, либо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принудительными работами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 срок от одного года до четырех лет с лишением права занимать определенные должности …, либо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лишением свободы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 срок от двух до шести лет с лишением права занимать определенные должности или заниматься определенной деятельностью на срок до пяти лет или без такового и с ограничением свободы на срок до одного года.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0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04E7D85-500D-7342-838A-76009B5E3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516" y="0"/>
            <a:ext cx="8275145" cy="562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87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E4919BA-7158-AC4C-A8C7-22DC569274DB}"/>
              </a:ext>
            </a:extLst>
          </p:cNvPr>
          <p:cNvSpPr txBox="1"/>
          <p:nvPr/>
        </p:nvSpPr>
        <p:spPr>
          <a:xfrm>
            <a:off x="375000" y="379299"/>
            <a:ext cx="6675156" cy="2536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>
                <a:latin typeface="Ayuthaya" pitchFamily="2" charset="-34"/>
                <a:ea typeface="Ayuthaya" pitchFamily="2" charset="-34"/>
                <a:cs typeface="Ayuthaya" pitchFamily="2" charset="-34"/>
              </a:rPr>
              <a:t>Россия </a:t>
            </a:r>
            <a:r>
              <a:rPr lang="ru-RU" sz="2000" b="1">
                <a:latin typeface="Ayuthaya" pitchFamily="2" charset="-34"/>
                <a:ea typeface="Ayuthaya" pitchFamily="2" charset="-34"/>
                <a:cs typeface="Ayuthaya" pitchFamily="2" charset="-34"/>
              </a:rPr>
              <a:t>многонациональное государство</a:t>
            </a:r>
            <a:r>
              <a:rPr lang="ru-RU" sz="2000">
                <a:latin typeface="Ayuthaya" pitchFamily="2" charset="-34"/>
                <a:ea typeface="Ayuthaya" pitchFamily="2" charset="-34"/>
                <a:cs typeface="Ayuthaya" pitchFamily="2" charset="-34"/>
              </a:rPr>
              <a:t>, более 200 национальностей на территориях современной Российской Федерации проживает в мире и согласии, понимая сложившиеся в обществе традиции и обычаи различных этносов и представителей религиозных сословий.</a:t>
            </a:r>
          </a:p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34824E6-9A6D-C649-B0F2-930115856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86" y="2501462"/>
            <a:ext cx="5597184" cy="3794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D6F247-11F7-D64D-A536-DF0B59023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1" y="95518"/>
            <a:ext cx="4327416" cy="61045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4257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1A4AAD1-E8CE-A942-8039-A0C81B72A3FD}"/>
              </a:ext>
            </a:extLst>
          </p:cNvPr>
          <p:cNvSpPr txBox="1"/>
          <p:nvPr/>
        </p:nvSpPr>
        <p:spPr>
          <a:xfrm>
            <a:off x="426218" y="299786"/>
            <a:ext cx="109176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>
                <a:latin typeface="Ayuthaya" pitchFamily="2" charset="-34"/>
                <a:ea typeface="Ayuthaya" pitchFamily="2" charset="-34"/>
                <a:cs typeface="Ayuthaya" pitchFamily="2" charset="-34"/>
              </a:rPr>
              <a:t>Конституцией Российской Федерации </a:t>
            </a:r>
            <a:r>
              <a:rPr lang="ru-RU" sz="2000">
                <a:latin typeface="Ayuthaya" pitchFamily="2" charset="-34"/>
                <a:ea typeface="Ayuthaya" pitchFamily="2" charset="-34"/>
                <a:cs typeface="Ayuthaya" pitchFamily="2" charset="-34"/>
              </a:rPr>
              <a:t>всем гражданам гарантируется равенство прав и свобод человека и гражданина независимо от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объединениям. </a:t>
            </a:r>
          </a:p>
          <a:p>
            <a:pPr algn="just"/>
            <a:endParaRPr lang="ru-RU" sz="200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 sz="2000">
                <a:latin typeface="Ayuthaya" pitchFamily="2" charset="-34"/>
                <a:ea typeface="Ayuthaya" pitchFamily="2" charset="-34"/>
                <a:cs typeface="Ayuthaya" pitchFamily="2" charset="-34"/>
              </a:rPr>
              <a:t>Именно многонациональный народ Российской Федерации стал создателем основного документа России, который благополучно более двух десятков лет стоит на страже защиты прав и свобод человека и гражданина.</a:t>
            </a:r>
          </a:p>
          <a:p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AE09AB1-069F-D948-A0B5-D2102F5F8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77" y="3176862"/>
            <a:ext cx="3120916" cy="3107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560A4A4-F8B6-784A-A721-67A674C53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164" y="3068510"/>
            <a:ext cx="5718567" cy="3215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0300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41DACAB-13C4-4044-92AF-2E99D6F17BD2}"/>
              </a:ext>
            </a:extLst>
          </p:cNvPr>
          <p:cNvSpPr txBox="1"/>
          <p:nvPr/>
        </p:nvSpPr>
        <p:spPr>
          <a:xfrm>
            <a:off x="480634" y="948772"/>
            <a:ext cx="58781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Экстремизм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 - общественно опасное явление, имеющее далеко идущие последствия. Термин «экстремизм» происходит от латинского слова </a:t>
            </a:r>
            <a:r>
              <a:rPr lang="en-US">
                <a:latin typeface="Ayuthaya" pitchFamily="2" charset="-34"/>
                <a:ea typeface="Ayuthaya" pitchFamily="2" charset="-34"/>
                <a:cs typeface="Ayuthaya" pitchFamily="2" charset="-34"/>
              </a:rPr>
              <a:t>«extremus»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- крайний.</a:t>
            </a:r>
          </a:p>
          <a:p>
            <a:pPr algn="just"/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Противодействие экстремистским проявлениям регламентировано Федеральным законом «О противодействии экстремистской деятельности»,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исполнение требований которого обязательно для всех граждан России. Ответственность за совершение правонарушений и преступлений экстремистскою характера предусмотрена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Кодексом об административных правонарушениях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и </a:t>
            </a:r>
            <a:r>
              <a:rPr lang="ru-RU" u="sng">
                <a:latin typeface="Ayuthaya" pitchFamily="2" charset="-34"/>
                <a:ea typeface="Ayuthaya" pitchFamily="2" charset="-34"/>
                <a:cs typeface="Ayuthaya" pitchFamily="2" charset="-34"/>
              </a:rPr>
              <a:t>Уголовным кодексом Российской Федерации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.</a:t>
            </a:r>
          </a:p>
          <a:p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46A3989-7210-1F41-B337-D3260EE1DD9D}"/>
              </a:ext>
            </a:extLst>
          </p:cNvPr>
          <p:cNvSpPr txBox="1"/>
          <p:nvPr/>
        </p:nvSpPr>
        <p:spPr>
          <a:xfrm>
            <a:off x="1314929" y="220717"/>
            <a:ext cx="8639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</a:rPr>
              <a:t>ЭКСТРЕМИЗМ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6768623-0EF4-A04E-B2FC-5BDF5576A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194" y="1271224"/>
            <a:ext cx="5045719" cy="353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00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450690D-21A0-714A-9EC8-5538CDC9A6F1}"/>
              </a:ext>
            </a:extLst>
          </p:cNvPr>
          <p:cNvSpPr txBox="1"/>
          <p:nvPr/>
        </p:nvSpPr>
        <p:spPr>
          <a:xfrm>
            <a:off x="388882" y="294288"/>
            <a:ext cx="73257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Федеральный закон «О противодействии экстремистской деятельности» дает нам достаточно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широкое понятие экстремизма – это:</a:t>
            </a:r>
          </a:p>
          <a:p>
            <a:pPr algn="just"/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насильственное изменение основ конституционного строя и нарушение целостности Российской Федерации;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публичное оправдание терроризма и иная террористическая деятельность;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возбуждение социальной, расовой, национальной или религиозной розни;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религии;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нарушение прав, свобод и законных интересов человека и гражданина в зависимости от его социальной, расовой, религиозной или языковой принадлежности или отношения к религии;</a:t>
            </a:r>
          </a:p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366866A-BAB3-1943-848B-D2472075F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185" y="260467"/>
            <a:ext cx="3878317" cy="569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53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FAABCC4-8A8F-6941-BDBD-971F973C7CEC}"/>
              </a:ext>
            </a:extLst>
          </p:cNvPr>
          <p:cNvSpPr txBox="1"/>
          <p:nvPr/>
        </p:nvSpPr>
        <p:spPr>
          <a:xfrm>
            <a:off x="546538" y="315310"/>
            <a:ext cx="104472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совершение преступления по мотивам 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пропаганда и публичное демонстрирование нацистской атрибутики или символики либо атрибутики или символики, сходных с нацистской атрибутикой или символикой до степени смешения;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публичные призывы к осуществлению указанных действий либо массовое  распространение заведомо экстремистских материалов, а равно их изготовление или хранение в целях массового распространения и тд;</a:t>
            </a:r>
          </a:p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81AF107-EC23-B147-BF8E-45FE83D6949B}"/>
              </a:ext>
            </a:extLst>
          </p:cNvPr>
          <p:cNvSpPr txBox="1"/>
          <p:nvPr/>
        </p:nvSpPr>
        <p:spPr>
          <a:xfrm>
            <a:off x="935421" y="3888829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Экстремистская организация 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– общественное или религиозное объединение либо иная организация, в отношении которых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038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4358A07-DE12-894F-864F-7644FDDE2CBC}"/>
              </a:ext>
            </a:extLst>
          </p:cNvPr>
          <p:cNvSpPr txBox="1"/>
          <p:nvPr/>
        </p:nvSpPr>
        <p:spPr>
          <a:xfrm>
            <a:off x="350819" y="340592"/>
            <a:ext cx="110469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В Российской Федерации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деятельность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и создание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общественных объединений, цели или действия которых направлены на 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насильственное изменение основ конституционного строя и нарушение целостности Российской Федерации, подрыв безопасности государства, создание вооруженных формирований, разжигание социальной, расовой, национальной и религиозной розни,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запрещена. </a:t>
            </a:r>
          </a:p>
          <a:p>
            <a:pPr algn="just"/>
            <a:endParaRPr lang="ru-RU" b="1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Организация и участие в общественных объединениях экстремистского толка квалифицируются ст. 282.1 Уголовного кодекса Российской Федерации.</a:t>
            </a:r>
          </a:p>
          <a:p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8346A1D-68B1-7345-840C-18693D042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124" y="2775494"/>
            <a:ext cx="3314262" cy="3314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ECC15D1-AD8D-D748-BC54-8A805669C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460" y="2625073"/>
            <a:ext cx="3674981" cy="3615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3930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77E1142-5D95-DE4B-AA95-8D106618224C}"/>
              </a:ext>
            </a:extLst>
          </p:cNvPr>
          <p:cNvSpPr txBox="1"/>
          <p:nvPr/>
        </p:nvSpPr>
        <p:spPr>
          <a:xfrm>
            <a:off x="267303" y="884287"/>
            <a:ext cx="78361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Терроризм является крайней мерой проявления экстремизма!</a:t>
            </a: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За совершение террористического акта, содействия террористической деятельности (финансирование, предоставление сим-карт, кодов доступа к мессенджерам и т.п.). публичные призывы к террористической деятельности, её оправдание, спонсирование, несообщение о готовящихся либо совершенных преступлениях террористического характера наступает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уголовная ответственность вплоть до пожизненного лишения свободы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. </a:t>
            </a:r>
          </a:p>
          <a:p>
            <a:pPr algn="just"/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Отдельно стоит отметь, что за заведомо ложное сообщение о готовящихся взрыве, поджоге или иных действиях, создающих опасность гибели людей, причинения значительного имущественного ущерба либо наступления иных общественно опасных последствий, совершенное из хулиганских побуждений также </a:t>
            </a:r>
            <a:r>
              <a:rPr lang="ru-RU" b="1">
                <a:latin typeface="Ayuthaya" pitchFamily="2" charset="-34"/>
                <a:ea typeface="Ayuthaya" pitchFamily="2" charset="-34"/>
                <a:cs typeface="Ayuthaya" pitchFamily="2" charset="-34"/>
              </a:rPr>
              <a:t>наступает уголовная ответственность</a:t>
            </a:r>
            <a:r>
              <a:rPr lang="ru-RU">
                <a:latin typeface="Ayuthaya" pitchFamily="2" charset="-34"/>
                <a:ea typeface="Ayuthaya" pitchFamily="2" charset="-34"/>
                <a:cs typeface="Ayuthaya" pitchFamily="2" charset="-34"/>
              </a:rPr>
              <a:t>.</a:t>
            </a:r>
          </a:p>
          <a:p>
            <a:endParaRPr lang="ru-RU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9A50B31-0FFA-4F43-B722-BBFFEBC16B81}"/>
              </a:ext>
            </a:extLst>
          </p:cNvPr>
          <p:cNvSpPr txBox="1"/>
          <p:nvPr/>
        </p:nvSpPr>
        <p:spPr>
          <a:xfrm>
            <a:off x="1314929" y="220717"/>
            <a:ext cx="8639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</a:rPr>
              <a:t>ТЕРРОРИЗМ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C48004A-5035-774B-A0D5-63B33C3DE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3477" y="1114097"/>
            <a:ext cx="3680291" cy="4102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8109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9509" y="260648"/>
            <a:ext cx="6720747" cy="3024336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 "террор" в переводе с латыни означает "ужас"</a:t>
            </a:r>
          </a:p>
        </p:txBody>
      </p:sp>
      <p:pic>
        <p:nvPicPr>
          <p:cNvPr id="1026" name="Picture 2" descr="C:\Users\Kobra\Downloads\2009090312224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840" y="2564904"/>
            <a:ext cx="7319896" cy="41174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2558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Главное мероприятие</Template>
  <TotalTime>92</TotalTime>
  <Words>739</Words>
  <Application>Microsoft Office PowerPoint</Application>
  <PresentationFormat>Произвольный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Главное мероприятие</vt:lpstr>
      <vt:lpstr>ЭКСТРЕМИЗМ ИЛИ ТЕРРОРИЗМ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ЭКСТРЕМИЗМ ИЛИ ТЕРРОРИЗМ</dc:title>
  <dc:creator>Microsoft Office User</dc:creator>
  <cp:lastModifiedBy>Пользователь Windows</cp:lastModifiedBy>
  <cp:revision>11</cp:revision>
  <dcterms:created xsi:type="dcterms:W3CDTF">2020-11-05T12:57:03Z</dcterms:created>
  <dcterms:modified xsi:type="dcterms:W3CDTF">2021-03-26T12:25:09Z</dcterms:modified>
</cp:coreProperties>
</file>