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70" r:id="rId4"/>
    <p:sldId id="275" r:id="rId5"/>
    <p:sldId id="261" r:id="rId6"/>
    <p:sldId id="263" r:id="rId7"/>
    <p:sldId id="267" r:id="rId8"/>
    <p:sldId id="271" r:id="rId9"/>
    <p:sldId id="272" r:id="rId10"/>
    <p:sldId id="273" r:id="rId11"/>
    <p:sldId id="274" r:id="rId1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C2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68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1" name="Group 450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52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3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4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5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6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7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8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9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0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1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2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3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4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5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6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7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1283114" y="1168329"/>
            <a:ext cx="6586124" cy="4537816"/>
            <a:chOff x="1283114" y="1168329"/>
            <a:chExt cx="6586124" cy="4537816"/>
          </a:xfrm>
        </p:grpSpPr>
        <p:sp>
          <p:nvSpPr>
            <p:cNvPr id="39" name="Rectangle 38"/>
            <p:cNvSpPr/>
            <p:nvPr/>
          </p:nvSpPr>
          <p:spPr>
            <a:xfrm>
              <a:off x="1283114" y="1168329"/>
              <a:ext cx="658612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283114" y="1973001"/>
              <a:ext cx="658612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1" name="Isosceles Triangle 39"/>
            <p:cNvSpPr/>
            <p:nvPr/>
          </p:nvSpPr>
          <p:spPr>
            <a:xfrm rot="10800000">
              <a:off x="4362524" y="5355082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091" y="2055278"/>
            <a:ext cx="6428445" cy="1810636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4800" spc="-113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091" y="3941492"/>
            <a:ext cx="6428445" cy="1334120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3C39E7B8-936B-49C4-8E82-6E9C4A7A1049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84B4E11D-662C-46D2-8AFF-1C8A6458C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2720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2" name="Group 3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2" name="Rectangle 41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786" y="2349926"/>
            <a:ext cx="3113815" cy="2472774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15686" y="794719"/>
            <a:ext cx="4095643" cy="52570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E7B8-936B-49C4-8E82-6E9C4A7A1049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E11D-662C-46D2-8AFF-1C8A6458C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999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 flipH="1">
            <a:off x="0" y="0"/>
            <a:ext cx="9421759" cy="6858001"/>
            <a:chOff x="1243013" y="0"/>
            <a:chExt cx="9402763" cy="6858001"/>
          </a:xfrm>
        </p:grpSpPr>
        <p:sp>
          <p:nvSpPr>
            <p:cNvPr id="5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5" name="Group 84"/>
          <p:cNvGrpSpPr/>
          <p:nvPr/>
        </p:nvGrpSpPr>
        <p:grpSpPr>
          <a:xfrm>
            <a:off x="5228134" y="1699589"/>
            <a:ext cx="3286552" cy="3470421"/>
            <a:chOff x="640080" y="1699589"/>
            <a:chExt cx="3286552" cy="3470421"/>
          </a:xfrm>
        </p:grpSpPr>
        <p:sp>
          <p:nvSpPr>
            <p:cNvPr id="86" name="Rectangle 85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87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13609" y="2349924"/>
            <a:ext cx="3112047" cy="2464951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3258" y="802808"/>
            <a:ext cx="4118291" cy="525480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3C39E7B8-936B-49C4-8E82-6E9C4A7A1049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84B4E11D-662C-46D2-8AFF-1C8A6458C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864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6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0" name="Group 1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21" name="Rectangle 2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8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7" y="803186"/>
            <a:ext cx="4091410" cy="5248622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E7B8-936B-49C4-8E82-6E9C4A7A1049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E11D-662C-46D2-8AFF-1C8A6458C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541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4" name="Group 773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775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6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7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8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9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0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1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2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3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4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5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6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7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8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9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0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2403476" y="1158902"/>
            <a:ext cx="4317684" cy="4537816"/>
            <a:chOff x="2403476" y="1158902"/>
            <a:chExt cx="4317684" cy="4537816"/>
          </a:xfrm>
        </p:grpSpPr>
        <p:sp>
          <p:nvSpPr>
            <p:cNvPr id="28" name="Rectangle 27"/>
            <p:cNvSpPr/>
            <p:nvPr/>
          </p:nvSpPr>
          <p:spPr>
            <a:xfrm>
              <a:off x="2403476" y="1158902"/>
              <a:ext cx="431768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2403476" y="1963574"/>
              <a:ext cx="431768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73" name="Isosceles Triangle 28"/>
            <p:cNvSpPr/>
            <p:nvPr/>
          </p:nvSpPr>
          <p:spPr>
            <a:xfrm rot="10800000">
              <a:off x="4358702" y="5345655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148" y="2028827"/>
            <a:ext cx="4162952" cy="1732474"/>
          </a:xfrm>
        </p:spPr>
        <p:txBody>
          <a:bodyPr bIns="0" anchor="b">
            <a:normAutofit/>
          </a:bodyPr>
          <a:lstStyle>
            <a:lvl1pPr algn="ctr">
              <a:defRPr sz="36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148" y="3843338"/>
            <a:ext cx="4162952" cy="1426097"/>
          </a:xfrm>
        </p:spPr>
        <p:txBody>
          <a:bodyPr tIns="0">
            <a:normAutofit/>
          </a:bodyPr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3C39E7B8-936B-49C4-8E82-6E9C4A7A1049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84B4E11D-662C-46D2-8AFF-1C8A6458C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07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4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2" name="Group 6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3" name="Rectangle 6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068"/>
            <a:ext cx="3122163" cy="245980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3014" y="804029"/>
            <a:ext cx="4091674" cy="245934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0283" y="3585104"/>
            <a:ext cx="4094404" cy="247064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3C39E7B8-936B-49C4-8E82-6E9C4A7A1049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84B4E11D-662C-46D2-8AFF-1C8A6458C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352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39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0" name="Rectangle 59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848"/>
            <a:ext cx="3122163" cy="245902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612" y="802200"/>
            <a:ext cx="3805123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636" y="1487999"/>
            <a:ext cx="3804674" cy="17753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5010" y="3585518"/>
            <a:ext cx="3819675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5010" y="4270332"/>
            <a:ext cx="3819675" cy="17854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3C39E7B8-936B-49C4-8E82-6E9C4A7A1049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84B4E11D-662C-46D2-8AFF-1C8A6458C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762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77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0" name="Group 3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1" name="Rectangle 4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4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E7B8-936B-49C4-8E82-6E9C4A7A1049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E11D-662C-46D2-8AFF-1C8A6458C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249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3C39E7B8-936B-49C4-8E82-6E9C4A7A1049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84B4E11D-662C-46D2-8AFF-1C8A6458C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541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8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2" name="Group 4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3" name="Rectangle 4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1225399"/>
          </a:xfrm>
        </p:spPr>
        <p:txBody>
          <a:bodyPr bIns="0" anchor="b">
            <a:noAutofit/>
          </a:bodyPr>
          <a:lstStyle>
            <a:lvl1pPr algn="ctr">
              <a:defRPr sz="28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6" y="801390"/>
            <a:ext cx="4095643" cy="5249495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554" y="3575324"/>
            <a:ext cx="3112047" cy="123955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E7B8-936B-49C4-8E82-6E9C4A7A1049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E11D-662C-46D2-8AFF-1C8A6458C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858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Group 428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30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1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2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3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4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5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6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7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8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9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0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1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2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3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4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5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644463" y="1698332"/>
            <a:ext cx="4357752" cy="3470420"/>
            <a:chOff x="644463" y="1698332"/>
            <a:chExt cx="4357752" cy="3470420"/>
          </a:xfrm>
        </p:grpSpPr>
        <p:sp>
          <p:nvSpPr>
            <p:cNvPr id="77" name="Rectangle 76"/>
            <p:cNvSpPr/>
            <p:nvPr/>
          </p:nvSpPr>
          <p:spPr>
            <a:xfrm>
              <a:off x="644463" y="1698332"/>
              <a:ext cx="4357752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644463" y="2274404"/>
              <a:ext cx="43577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7" name="Isosceles Triangle 9"/>
            <p:cNvSpPr/>
            <p:nvPr/>
          </p:nvSpPr>
          <p:spPr>
            <a:xfrm rot="10800000">
              <a:off x="2665346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4676" y="0"/>
            <a:ext cx="3489324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85" y="2336402"/>
            <a:ext cx="4197666" cy="1265539"/>
          </a:xfrm>
        </p:spPr>
        <p:txBody>
          <a:bodyPr bIns="0" anchor="b">
            <a:normAutofit/>
          </a:bodyPr>
          <a:lstStyle>
            <a:lvl1pPr>
              <a:defRPr sz="32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314" y="3601941"/>
            <a:ext cx="4199254" cy="1214535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3C39E7B8-936B-49C4-8E82-6E9C4A7A1049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4358641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15463" y="320040"/>
            <a:ext cx="685800" cy="320040"/>
          </a:xfrm>
        </p:spPr>
        <p:txBody>
          <a:bodyPr/>
          <a:lstStyle/>
          <a:p>
            <a:fld id="{84B4E11D-662C-46D2-8AFF-1C8A6458C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44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5554" y="2349925"/>
            <a:ext cx="3112047" cy="2464952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5687" y="794719"/>
            <a:ext cx="4079089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320040"/>
            <a:ext cx="27432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9E7B8-936B-49C4-8E82-6E9C4A7A1049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" y="6227064"/>
            <a:ext cx="7854696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8976" y="320040"/>
            <a:ext cx="6858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4E11D-662C-46D2-8AFF-1C8A6458C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545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685800" rtl="0" eaLnBrk="1" latinLnBrk="0" hangingPunct="1">
        <a:lnSpc>
          <a:spcPct val="85000"/>
        </a:lnSpc>
        <a:spcBef>
          <a:spcPct val="0"/>
        </a:spcBef>
        <a:buNone/>
        <a:defRPr sz="3200" b="0" i="0" kern="1200" cap="none" spc="-113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ED9AA93-D1FD-44AB-8659-20AB7F944CBB}"/>
              </a:ext>
            </a:extLst>
          </p:cNvPr>
          <p:cNvSpPr txBox="1"/>
          <p:nvPr/>
        </p:nvSpPr>
        <p:spPr>
          <a:xfrm>
            <a:off x="1033373" y="1119270"/>
            <a:ext cx="722893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Информация о </a:t>
            </a:r>
            <a:r>
              <a:rPr lang="ru-RU" sz="4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приеме </a:t>
            </a:r>
          </a:p>
          <a:p>
            <a:pPr algn="ctr"/>
            <a:r>
              <a:rPr lang="ru-RU" sz="4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ГБПОУ </a:t>
            </a:r>
            <a:r>
              <a:rPr lang="ru-RU" sz="4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44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Бежецкий</a:t>
            </a:r>
            <a:r>
              <a:rPr lang="ru-RU" sz="4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промышленно-экономический колледж»</a:t>
            </a:r>
            <a:endParaRPr lang="ru-RU" sz="4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49A0493-553F-4A31-825F-8780DFC9CD6A}"/>
              </a:ext>
            </a:extLst>
          </p:cNvPr>
          <p:cNvSpPr txBox="1"/>
          <p:nvPr/>
        </p:nvSpPr>
        <p:spPr>
          <a:xfrm>
            <a:off x="3105509" y="3725893"/>
            <a:ext cx="284671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solidFill>
                  <a:schemeClr val="bg1"/>
                </a:solidFill>
              </a:rPr>
              <a:t>2023</a:t>
            </a:r>
            <a:r>
              <a:rPr lang="ru-RU" sz="8800" dirty="0" smtClean="0">
                <a:solidFill>
                  <a:schemeClr val="bg1"/>
                </a:solidFill>
              </a:rPr>
              <a:t> </a:t>
            </a:r>
            <a:endParaRPr lang="ru-RU" sz="8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032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E0C19FC4-85CC-4779-9C25-C4660275B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ъект 3">
            <a:extLst>
              <a:ext uri="{FF2B5EF4-FFF2-40B4-BE49-F238E27FC236}">
                <a16:creationId xmlns:a16="http://schemas.microsoft.com/office/drawing/2014/main" xmlns="" id="{F7ACF3BF-EFCA-40A2-9FEA-958CDD3B6531}"/>
              </a:ext>
            </a:extLst>
          </p:cNvPr>
          <p:cNvSpPr txBox="1">
            <a:spLocks/>
          </p:cNvSpPr>
          <p:nvPr/>
        </p:nvSpPr>
        <p:spPr>
          <a:xfrm>
            <a:off x="228600" y="270756"/>
            <a:ext cx="8782049" cy="614116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  <a:shade val="90000"/>
              </a:schemeClr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marL="171450" indent="-17145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1400" dirty="0" smtClean="0"/>
              <a:t>копию </a:t>
            </a:r>
            <a:r>
              <a:rPr lang="ru-RU" sz="1400" dirty="0"/>
              <a:t>свидетельства о рождении;</a:t>
            </a:r>
          </a:p>
          <a:p>
            <a:r>
              <a:rPr lang="ru-RU" sz="1400" dirty="0" smtClean="0"/>
              <a:t> </a:t>
            </a:r>
            <a:r>
              <a:rPr lang="ru-RU" sz="1400" dirty="0"/>
              <a:t>копию паспорта с обязательной регистрацией по месту закреплённого жилья;</a:t>
            </a:r>
          </a:p>
          <a:p>
            <a:r>
              <a:rPr lang="ru-RU" sz="1400" dirty="0" smtClean="0"/>
              <a:t>справку </a:t>
            </a:r>
            <a:r>
              <a:rPr lang="ru-RU" sz="1400" dirty="0"/>
              <a:t>органа опеки и попечительства о признании социального статуса: ребёнок - сирота, ребёнок, оставшийся без попечения родителей, лицо из числа детей – сирот, лицо из числа детей, оставшихся без попечения родителей;</a:t>
            </a:r>
          </a:p>
          <a:p>
            <a:r>
              <a:rPr lang="ru-RU" sz="1400" dirty="0" smtClean="0"/>
              <a:t>документы</a:t>
            </a:r>
            <a:r>
              <a:rPr lang="ru-RU" sz="1400" dirty="0"/>
              <a:t>, подтверждающие отсутствие родителей:</a:t>
            </a:r>
          </a:p>
          <a:p>
            <a:r>
              <a:rPr lang="ru-RU" sz="1400" dirty="0"/>
              <a:t>копия свидетельства о смерти родителей, копия решения суда о лишении родительских прав и взыскании алиментов, копия приговора суда,  справка о розыске родителей, копии отказных заявлений родителей по установленной форме, справка форма № 2 отдела ЗАГС, копии медицинских документов подтверждающих заболевания родителей препятствующие исполнению родительских обязанностей); </a:t>
            </a:r>
          </a:p>
          <a:p>
            <a:r>
              <a:rPr lang="ru-RU" sz="1400" dirty="0" smtClean="0"/>
              <a:t>копию </a:t>
            </a:r>
            <a:r>
              <a:rPr lang="ru-RU" sz="1400" dirty="0"/>
              <a:t>распоряжения органа опеки и попечительства об установлении опеки над несовершеннолетним или о направлении несовершеннолетнего в детское государственное учреждение; </a:t>
            </a:r>
          </a:p>
          <a:p>
            <a:r>
              <a:rPr lang="ru-RU" sz="1400" dirty="0" smtClean="0"/>
              <a:t>документы </a:t>
            </a:r>
            <a:r>
              <a:rPr lang="ru-RU" sz="1400" dirty="0"/>
              <a:t>о праве на предоставление жилья: </a:t>
            </a:r>
          </a:p>
          <a:p>
            <a:r>
              <a:rPr lang="ru-RU" sz="1400" dirty="0"/>
              <a:t>копия постановления о закреплении права пользования жилым помещением, копия свидетельства о государственной регистрации права собственности на жилое помещение или копия документа о постановке на очередь в качестве нуждающегося в жилом помещении;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04875" y="186035"/>
            <a:ext cx="73723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Дети-сироты и дети, оставшиеся без попечения родителей дополнительно </a:t>
            </a:r>
            <a:r>
              <a:rPr lang="ru-RU" b="1" dirty="0" smtClean="0"/>
              <a:t>предоставляют при зачислении: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178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E0C19FC4-85CC-4779-9C25-C4660275B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ъект 3">
            <a:extLst>
              <a:ext uri="{FF2B5EF4-FFF2-40B4-BE49-F238E27FC236}">
                <a16:creationId xmlns:a16="http://schemas.microsoft.com/office/drawing/2014/main" xmlns="" id="{F7ACF3BF-EFCA-40A2-9FEA-958CDD3B6531}"/>
              </a:ext>
            </a:extLst>
          </p:cNvPr>
          <p:cNvSpPr txBox="1">
            <a:spLocks/>
          </p:cNvSpPr>
          <p:nvPr/>
        </p:nvSpPr>
        <p:spPr>
          <a:xfrm>
            <a:off x="0" y="-412508"/>
            <a:ext cx="9144000" cy="7507696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  <a:shade val="90000"/>
              </a:schemeClr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marL="171450" indent="-17145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sz="1400" dirty="0"/>
          </a:p>
          <a:p>
            <a:r>
              <a:rPr lang="ru-RU" sz="1400" dirty="0" smtClean="0"/>
              <a:t> </a:t>
            </a:r>
            <a:r>
              <a:rPr lang="ru-RU" sz="1400" dirty="0"/>
              <a:t>акт обследования закреплённого жилого помещения или находящегося в праве собственности;</a:t>
            </a:r>
          </a:p>
          <a:p>
            <a:r>
              <a:rPr lang="ru-RU" sz="1400" dirty="0" smtClean="0"/>
              <a:t>справку </a:t>
            </a:r>
            <a:r>
              <a:rPr lang="ru-RU" sz="1400" dirty="0"/>
              <a:t>с места регистрации или места пребывания;</a:t>
            </a:r>
          </a:p>
          <a:p>
            <a:r>
              <a:rPr lang="ru-RU" sz="1400" dirty="0" smtClean="0"/>
              <a:t>распоряжение </a:t>
            </a:r>
            <a:r>
              <a:rPr lang="ru-RU" sz="1400" dirty="0"/>
              <a:t>о раздельном проживании в период обучения при наличии попечителя (иногороднему абитуриенту);  </a:t>
            </a:r>
          </a:p>
          <a:p>
            <a:r>
              <a:rPr lang="ru-RU" sz="1400" dirty="0" smtClean="0"/>
              <a:t>выписку </a:t>
            </a:r>
            <a:r>
              <a:rPr lang="ru-RU" sz="1400" dirty="0"/>
              <a:t>из государственного реестра о регистрации права на недвижимое имущество и сделок с ним;</a:t>
            </a:r>
          </a:p>
          <a:p>
            <a:r>
              <a:rPr lang="ru-RU" sz="1400" dirty="0" smtClean="0"/>
              <a:t>справку </a:t>
            </a:r>
            <a:r>
              <a:rPr lang="ru-RU" sz="1400" dirty="0"/>
              <a:t>о составе семьи;</a:t>
            </a:r>
          </a:p>
          <a:p>
            <a:r>
              <a:rPr lang="ru-RU" sz="1400" dirty="0" smtClean="0"/>
              <a:t>сведения </a:t>
            </a:r>
            <a:r>
              <a:rPr lang="ru-RU" sz="1400" dirty="0"/>
              <a:t>о наличии и местонахождения братьев, сестёр и других близких родственников;</a:t>
            </a:r>
          </a:p>
          <a:p>
            <a:r>
              <a:rPr lang="ru-RU" sz="1400" dirty="0" smtClean="0"/>
              <a:t>выписку </a:t>
            </a:r>
            <a:r>
              <a:rPr lang="ru-RU" sz="1400" dirty="0"/>
              <a:t>из домовой книги или поквартирной карточки;</a:t>
            </a:r>
          </a:p>
          <a:p>
            <a:r>
              <a:rPr lang="ru-RU" sz="1400" dirty="0" smtClean="0"/>
              <a:t>справку </a:t>
            </a:r>
            <a:r>
              <a:rPr lang="ru-RU" sz="1400" dirty="0"/>
              <a:t>о получении пенсии, алиментов;</a:t>
            </a:r>
          </a:p>
          <a:p>
            <a:r>
              <a:rPr lang="ru-RU" sz="1400" dirty="0" smtClean="0"/>
              <a:t>копию </a:t>
            </a:r>
            <a:r>
              <a:rPr lang="ru-RU" sz="1400" dirty="0"/>
              <a:t>сертификата о профилактических прививках;</a:t>
            </a:r>
          </a:p>
          <a:p>
            <a:r>
              <a:rPr lang="ru-RU" sz="1400" dirty="0" smtClean="0"/>
              <a:t>копию </a:t>
            </a:r>
            <a:r>
              <a:rPr lang="ru-RU" sz="1400" dirty="0"/>
              <a:t>медицинского полиса;</a:t>
            </a:r>
          </a:p>
          <a:p>
            <a:r>
              <a:rPr lang="ru-RU" sz="1400" dirty="0" smtClean="0"/>
              <a:t>копию </a:t>
            </a:r>
            <a:r>
              <a:rPr lang="ru-RU" sz="1400" dirty="0"/>
              <a:t>страхового свидетельства;</a:t>
            </a:r>
          </a:p>
          <a:p>
            <a:r>
              <a:rPr lang="ru-RU" sz="1400" dirty="0" smtClean="0"/>
              <a:t>копию </a:t>
            </a:r>
            <a:r>
              <a:rPr lang="ru-RU" sz="1400" dirty="0"/>
              <a:t>ИНН; </a:t>
            </a:r>
          </a:p>
          <a:p>
            <a:r>
              <a:rPr lang="ru-RU" sz="1400" dirty="0" smtClean="0"/>
              <a:t>копию </a:t>
            </a:r>
            <a:r>
              <a:rPr lang="ru-RU" sz="1400" dirty="0"/>
              <a:t>приписного удостоверения или военного билета; </a:t>
            </a:r>
          </a:p>
          <a:p>
            <a:r>
              <a:rPr lang="ru-RU" sz="1400" dirty="0" smtClean="0"/>
              <a:t>медицинские </a:t>
            </a:r>
            <a:r>
              <a:rPr lang="ru-RU" sz="1400" dirty="0"/>
              <a:t>документы о состоянии здоровья (копия форма 086-у с отметкой врача об отсутствии противопоказаний к обучению по выбранной специальности, профессии);</a:t>
            </a:r>
          </a:p>
          <a:p>
            <a:r>
              <a:rPr lang="ru-RU" sz="1400" dirty="0" smtClean="0"/>
              <a:t>копию </a:t>
            </a:r>
            <a:r>
              <a:rPr lang="ru-RU" sz="1400" dirty="0"/>
              <a:t>характеристики;</a:t>
            </a:r>
          </a:p>
          <a:p>
            <a:r>
              <a:rPr lang="ru-RU" sz="1400" dirty="0" smtClean="0"/>
              <a:t>фотографию</a:t>
            </a:r>
            <a:r>
              <a:rPr lang="ru-RU" sz="1400" dirty="0"/>
              <a:t>;</a:t>
            </a:r>
          </a:p>
          <a:p>
            <a:r>
              <a:rPr lang="ru-RU" sz="1400" dirty="0" smtClean="0"/>
              <a:t>справку </a:t>
            </a:r>
            <a:r>
              <a:rPr lang="ru-RU" sz="1400" dirty="0"/>
              <a:t>о нахождении в школе-интернате или детском доме;</a:t>
            </a:r>
          </a:p>
          <a:p>
            <a:r>
              <a:rPr lang="ru-RU" sz="1400" dirty="0" smtClean="0"/>
              <a:t>социальную </a:t>
            </a:r>
            <a:r>
              <a:rPr lang="ru-RU" sz="1400" dirty="0"/>
              <a:t>карту выпускника из школы-интерната или детского дома.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33475" y="-175915"/>
            <a:ext cx="73723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Дети-сироты и дети, оставшиеся без попечения родителей дополнительно </a:t>
            </a:r>
            <a:r>
              <a:rPr lang="ru-RU" b="1" dirty="0" smtClean="0"/>
              <a:t>предоставляют при зачислении: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204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AEB03ED8-2A0A-49E0-A305-654A3A9AEF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1592" y="331787"/>
            <a:ext cx="1037475" cy="1608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33048D89-367E-4E59-A5C3-371E323416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5649" y="1621766"/>
            <a:ext cx="2656501" cy="36094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AE9F43D-3FF0-4C2D-9711-DE111412B198}"/>
              </a:ext>
            </a:extLst>
          </p:cNvPr>
          <p:cNvSpPr txBox="1"/>
          <p:nvPr/>
        </p:nvSpPr>
        <p:spPr>
          <a:xfrm rot="16200000">
            <a:off x="-593879" y="3092171"/>
            <a:ext cx="32877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spc="300" dirty="0">
                <a:solidFill>
                  <a:srgbClr val="C0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БЕСПЛАТНОЕ ОБУЧЕНИЕ</a:t>
            </a:r>
          </a:p>
        </p:txBody>
      </p:sp>
      <p:graphicFrame>
        <p:nvGraphicFramePr>
          <p:cNvPr id="12" name="Содержимое 8">
            <a:extLst>
              <a:ext uri="{FF2B5EF4-FFF2-40B4-BE49-F238E27FC236}">
                <a16:creationId xmlns:a16="http://schemas.microsoft.com/office/drawing/2014/main" xmlns="" id="{73F4A1A6-D85C-4832-8D52-45A937D9E8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977116"/>
              </p:ext>
            </p:extLst>
          </p:nvPr>
        </p:nvGraphicFramePr>
        <p:xfrm>
          <a:off x="1403942" y="1982707"/>
          <a:ext cx="6026637" cy="3343205"/>
        </p:xfrm>
        <a:graphic>
          <a:graphicData uri="http://schemas.openxmlformats.org/drawingml/2006/table">
            <a:tbl>
              <a:tblPr/>
              <a:tblGrid>
                <a:gridCol w="38661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846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758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49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Специальность</a:t>
                      </a:r>
                    </a:p>
                  </a:txBody>
                  <a:tcPr marL="44078" marR="440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Срок обучения</a:t>
                      </a:r>
                      <a:endParaRPr lang="ru-RU" sz="800" b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78" marR="44078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Квалификация</a:t>
                      </a:r>
                      <a:endParaRPr lang="ru-RU" sz="800" b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78" marR="44078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16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spc="-3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15.02.16</a:t>
                      </a:r>
                      <a:r>
                        <a:rPr lang="ru-RU" sz="1400" b="0" spc="-30" baseline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400" b="0" spc="-3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Технология машиностроения</a:t>
                      </a:r>
                      <a:endParaRPr lang="ru-RU" sz="1400" b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78" marR="440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 г. 10 мес.</a:t>
                      </a:r>
                      <a:endParaRPr lang="ru-RU" sz="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78" marR="44078" marT="0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техник</a:t>
                      </a:r>
                      <a:endParaRPr lang="ru-RU" sz="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78" marR="44078" marT="0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55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13.02.03</a:t>
                      </a:r>
                      <a:r>
                        <a:rPr lang="ru-RU" sz="1400" b="0" baseline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Электрические станции, сети и системы</a:t>
                      </a:r>
                      <a:endParaRPr lang="ru-RU" sz="1400" b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78" marR="440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 г. 10 мес.</a:t>
                      </a:r>
                      <a:endParaRPr lang="ru-RU" sz="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78" marR="44078" marT="0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Техник - электрик</a:t>
                      </a:r>
                      <a:endParaRPr lang="ru-RU" sz="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78" marR="44078" marT="0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31906">
                <a:tc>
                  <a:txBody>
                    <a:bodyPr/>
                    <a:lstStyle/>
                    <a:p>
                      <a:pPr marL="180975" indent="-1809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spc="-3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19.02.12 Технология продуктов</a:t>
                      </a:r>
                      <a:r>
                        <a:rPr lang="ru-RU" sz="1400" b="0" spc="-30" baseline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питания</a:t>
                      </a:r>
                    </a:p>
                    <a:p>
                      <a:pPr marL="180975" indent="-1809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spc="-30" baseline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животного происхождения</a:t>
                      </a:r>
                      <a:endParaRPr lang="ru-RU" sz="1400" b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78" marR="440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 г. 10 мес.</a:t>
                      </a:r>
                      <a:endParaRPr lang="ru-RU" sz="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78" marR="44078" marT="0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Техник-технолог</a:t>
                      </a:r>
                      <a:endParaRPr lang="ru-RU" sz="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78" marR="44078" marT="0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82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38.02.01 Экономика</a:t>
                      </a:r>
                      <a:r>
                        <a:rPr lang="ru-RU" sz="1400" b="0" baseline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и бухгалтерский учет (по отраслям)</a:t>
                      </a:r>
                      <a:endParaRPr lang="ru-RU" sz="1400" b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78" marR="440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 </a:t>
                      </a:r>
                      <a:r>
                        <a:rPr lang="ru-RU" sz="10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г. 10 мес.</a:t>
                      </a:r>
                      <a:endParaRPr lang="ru-RU" sz="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78" marR="44078" marT="0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бухгалтер</a:t>
                      </a:r>
                      <a:endParaRPr lang="ru-RU" sz="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78" marR="44078" marT="0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90732">
                <a:tc>
                  <a:txBody>
                    <a:bodyPr/>
                    <a:lstStyle/>
                    <a:p>
                      <a:pPr marL="85725" indent="-8572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spc="-3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09.02.07  </a:t>
                      </a:r>
                      <a:r>
                        <a:rPr lang="ru-RU" sz="1400" b="0" spc="-3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Информационные системы и программирование  </a:t>
                      </a:r>
                      <a:endParaRPr lang="ru-RU" sz="1400" b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78" marR="440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 г. 10 мес.</a:t>
                      </a:r>
                      <a:endParaRPr lang="ru-RU" sz="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78" marR="44078" marT="0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программист</a:t>
                      </a:r>
                      <a:endParaRPr lang="ru-RU" sz="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78" marR="44078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403942" y="619126"/>
            <a:ext cx="58388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Специальности</a:t>
            </a:r>
            <a:endParaRPr lang="ru-RU" sz="4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45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AEB03ED8-2A0A-49E0-A305-654A3A9AEF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1592" y="331787"/>
            <a:ext cx="1037475" cy="1608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33048D89-367E-4E59-A5C3-371E323416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5649" y="1621766"/>
            <a:ext cx="2656501" cy="36094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AE9F43D-3FF0-4C2D-9711-DE111412B198}"/>
              </a:ext>
            </a:extLst>
          </p:cNvPr>
          <p:cNvSpPr txBox="1"/>
          <p:nvPr/>
        </p:nvSpPr>
        <p:spPr>
          <a:xfrm rot="16200000">
            <a:off x="-593879" y="3155036"/>
            <a:ext cx="32877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spc="300" dirty="0">
                <a:solidFill>
                  <a:srgbClr val="C0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БЕСПЛАТНОЕ ОБУЧЕНИЕ</a:t>
            </a:r>
          </a:p>
        </p:txBody>
      </p:sp>
      <p:graphicFrame>
        <p:nvGraphicFramePr>
          <p:cNvPr id="12" name="Содержимое 8">
            <a:extLst>
              <a:ext uri="{FF2B5EF4-FFF2-40B4-BE49-F238E27FC236}">
                <a16:creationId xmlns:a16="http://schemas.microsoft.com/office/drawing/2014/main" xmlns="" id="{73F4A1A6-D85C-4832-8D52-45A937D9E8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5382809"/>
              </p:ext>
            </p:extLst>
          </p:nvPr>
        </p:nvGraphicFramePr>
        <p:xfrm>
          <a:off x="1403942" y="1982707"/>
          <a:ext cx="6939958" cy="2827997"/>
        </p:xfrm>
        <a:graphic>
          <a:graphicData uri="http://schemas.openxmlformats.org/drawingml/2006/table">
            <a:tbl>
              <a:tblPr/>
              <a:tblGrid>
                <a:gridCol w="38661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846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891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49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Профессия</a:t>
                      </a:r>
                      <a:endParaRPr lang="ru-RU" sz="1200" b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78" marR="440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Срок обучения</a:t>
                      </a:r>
                      <a:endParaRPr lang="ru-RU" sz="800" b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78" marR="44078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Квалификация</a:t>
                      </a:r>
                      <a:endParaRPr lang="ru-RU" sz="800" b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78" marR="44078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16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spc="-3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15.01.15</a:t>
                      </a:r>
                      <a:r>
                        <a:rPr lang="ru-RU" sz="1400" b="0" spc="-30" baseline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400" b="0" spc="-3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Сварщик (ручной и частично-механизированной</a:t>
                      </a:r>
                      <a:r>
                        <a:rPr lang="ru-RU" sz="1400" b="0" spc="-30" baseline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сварки (наплавки)</a:t>
                      </a:r>
                      <a:endParaRPr lang="ru-RU" sz="1400" b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78" marR="440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</a:t>
                      </a:r>
                      <a:r>
                        <a:rPr lang="ru-RU" sz="10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г. 10 мес.</a:t>
                      </a:r>
                      <a:endParaRPr lang="ru-RU" sz="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78" marR="44078" marT="0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Сварщик ручной  дуговой сварки неплавящимся электродом в защитном</a:t>
                      </a:r>
                      <a:r>
                        <a:rPr lang="ru-RU" sz="1000" baseline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газе;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Сварщик ручной дуговой сварки плавящимся покрытым электродом;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Газосварщик;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Сварщик частично механизированной сварки плавлением</a:t>
                      </a:r>
                      <a:endParaRPr lang="ru-RU" sz="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78" marR="44078" marT="0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55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43.01.09</a:t>
                      </a:r>
                      <a:r>
                        <a:rPr lang="ru-RU" sz="1400" b="0" baseline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 Повар, кондитер</a:t>
                      </a:r>
                      <a:endParaRPr lang="ru-RU" sz="1400" b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78" marR="440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 г. 10 мес.</a:t>
                      </a:r>
                      <a:endParaRPr lang="ru-RU" sz="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78" marR="44078" marT="0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повар</a:t>
                      </a:r>
                      <a:r>
                        <a:rPr lang="ru-RU" sz="1000" dirty="0" err="1" smtClean="0">
                          <a:latin typeface="Arial"/>
                          <a:ea typeface="Times New Roman"/>
                          <a:cs typeface="Arial"/>
                        </a:rPr>
                        <a:t>↔кондитер</a:t>
                      </a:r>
                      <a:endParaRPr lang="ru-RU" sz="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78" marR="44078" marT="0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03942" y="619126"/>
            <a:ext cx="58388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Профессии</a:t>
            </a:r>
            <a:endParaRPr lang="ru-RU" sz="4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857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AEB03ED8-2A0A-49E0-A305-654A3A9AEF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1592" y="331787"/>
            <a:ext cx="1037475" cy="1608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33048D89-367E-4E59-A5C3-371E323416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8047" y="2319997"/>
            <a:ext cx="2656501" cy="36094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AE9F43D-3FF0-4C2D-9711-DE111412B198}"/>
              </a:ext>
            </a:extLst>
          </p:cNvPr>
          <p:cNvSpPr txBox="1"/>
          <p:nvPr/>
        </p:nvSpPr>
        <p:spPr>
          <a:xfrm rot="16200000">
            <a:off x="-593879" y="3155036"/>
            <a:ext cx="32877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spc="300" dirty="0">
                <a:solidFill>
                  <a:srgbClr val="C0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БЕСПЛАТНОЕ ОБУЧЕНИЕ</a:t>
            </a:r>
          </a:p>
        </p:txBody>
      </p:sp>
      <p:graphicFrame>
        <p:nvGraphicFramePr>
          <p:cNvPr id="12" name="Содержимое 8">
            <a:extLst>
              <a:ext uri="{FF2B5EF4-FFF2-40B4-BE49-F238E27FC236}">
                <a16:creationId xmlns:a16="http://schemas.microsoft.com/office/drawing/2014/main" xmlns="" id="{73F4A1A6-D85C-4832-8D52-45A937D9E8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5253768"/>
              </p:ext>
            </p:extLst>
          </p:nvPr>
        </p:nvGraphicFramePr>
        <p:xfrm>
          <a:off x="1699217" y="2697082"/>
          <a:ext cx="6086670" cy="1111540"/>
        </p:xfrm>
        <a:graphic>
          <a:graphicData uri="http://schemas.openxmlformats.org/drawingml/2006/table">
            <a:tbl>
              <a:tblPr/>
              <a:tblGrid>
                <a:gridCol w="38661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846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3590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49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Профессия</a:t>
                      </a:r>
                      <a:endParaRPr lang="ru-RU" sz="1200" b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78" marR="440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Срок обучения</a:t>
                      </a:r>
                      <a:endParaRPr lang="ru-RU" sz="800" b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78" marR="44078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Квалификация</a:t>
                      </a:r>
                      <a:endParaRPr lang="ru-RU" sz="800" b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78" marR="44078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16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16675 Повар </a:t>
                      </a:r>
                      <a:endParaRPr lang="ru-RU" sz="1400" b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78" marR="440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</a:t>
                      </a:r>
                      <a:r>
                        <a:rPr lang="ru-RU" sz="10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г. 10 мес.</a:t>
                      </a:r>
                      <a:endParaRPr lang="ru-RU" sz="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78" marR="44078" marT="0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повар</a:t>
                      </a:r>
                      <a:endParaRPr lang="ru-RU" sz="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78" marR="44078" marT="0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03942" y="619126"/>
            <a:ext cx="58388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Профессии</a:t>
            </a:r>
            <a:endParaRPr lang="ru-RU" sz="4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101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10A83A10-50FF-4F7C-90E6-9252EA9011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2642" y="263127"/>
            <a:ext cx="1037475" cy="1608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2BD2AB82-3A97-4925-ADC7-B9945E536D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7260" y="1561381"/>
            <a:ext cx="2742111" cy="372573"/>
          </a:xfrm>
          <a:prstGeom prst="rect">
            <a:avLst/>
          </a:prstGeom>
        </p:spPr>
      </p:pic>
      <p:graphicFrame>
        <p:nvGraphicFramePr>
          <p:cNvPr id="7" name="Содержимое 8">
            <a:extLst>
              <a:ext uri="{FF2B5EF4-FFF2-40B4-BE49-F238E27FC236}">
                <a16:creationId xmlns:a16="http://schemas.microsoft.com/office/drawing/2014/main" xmlns="" id="{A0D67AFA-ADA6-42ED-A6B9-85C1423A87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7885389"/>
              </p:ext>
            </p:extLst>
          </p:nvPr>
        </p:nvGraphicFramePr>
        <p:xfrm>
          <a:off x="1424281" y="1935282"/>
          <a:ext cx="6119658" cy="1685157"/>
        </p:xfrm>
        <a:graphic>
          <a:graphicData uri="http://schemas.openxmlformats.org/drawingml/2006/table">
            <a:tbl>
              <a:tblPr/>
              <a:tblGrid>
                <a:gridCol w="38302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175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19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148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Специальность</a:t>
                      </a:r>
                      <a:endParaRPr lang="ru-RU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78" marR="440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Срок обучения</a:t>
                      </a:r>
                      <a:endParaRPr lang="ru-RU" sz="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78" marR="440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Квалификация</a:t>
                      </a:r>
                      <a:endParaRPr lang="ru-RU" sz="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78" marR="440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70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2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40.02.04</a:t>
                      </a:r>
                      <a:r>
                        <a:rPr lang="ru-RU" sz="1200" b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Юриспруденция</a:t>
                      </a:r>
                      <a:endParaRPr lang="ru-RU" sz="1400" b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78" marR="440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 г. 10 мес.</a:t>
                      </a:r>
                    </a:p>
                  </a:txBody>
                  <a:tcPr marL="44078" marR="440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юрист</a:t>
                      </a:r>
                      <a:endParaRPr lang="ru-RU" sz="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078" marR="440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4DA2A21-C517-4ABB-B03C-35056BA58CBA}"/>
              </a:ext>
            </a:extLst>
          </p:cNvPr>
          <p:cNvSpPr txBox="1"/>
          <p:nvPr/>
        </p:nvSpPr>
        <p:spPr>
          <a:xfrm rot="16200000">
            <a:off x="-171186" y="3133664"/>
            <a:ext cx="2338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spc="300" dirty="0">
                <a:solidFill>
                  <a:srgbClr val="C00000"/>
                </a:solidFill>
                <a:latin typeface="Comic Sans MS" panose="030F0702030302020204" pitchFamily="66" charset="0"/>
              </a:rPr>
              <a:t>ПЛАТНОЕ</a:t>
            </a:r>
            <a:r>
              <a:rPr lang="ru-RU" sz="2000" spc="300" dirty="0">
                <a:solidFill>
                  <a:srgbClr val="C00000"/>
                </a:solidFill>
              </a:rPr>
              <a:t> </a:t>
            </a:r>
            <a:r>
              <a:rPr lang="ru-RU" sz="2000" b="1" spc="300" dirty="0">
                <a:solidFill>
                  <a:srgbClr val="C00000"/>
                </a:solidFill>
                <a:latin typeface="Comic Sans MS" panose="030F0702030302020204" pitchFamily="66" charset="0"/>
              </a:rPr>
              <a:t>ОБУЧЕНИЕ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F4DC3FC-472F-458F-AEFB-372AE0CDBBE4}"/>
              </a:ext>
            </a:extLst>
          </p:cNvPr>
          <p:cNvSpPr txBox="1"/>
          <p:nvPr/>
        </p:nvSpPr>
        <p:spPr>
          <a:xfrm>
            <a:off x="1433728" y="5097428"/>
            <a:ext cx="69173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Стоимость обучения  в </a:t>
            </a:r>
            <a:r>
              <a:rPr lang="ru-RU" sz="1400" dirty="0" smtClean="0">
                <a:solidFill>
                  <a:srgbClr val="FF0000"/>
                </a:solidFill>
              </a:rPr>
              <a:t>2022-2023 учебном </a:t>
            </a:r>
            <a:r>
              <a:rPr lang="ru-RU" sz="1400" dirty="0">
                <a:solidFill>
                  <a:srgbClr val="FF0000"/>
                </a:solidFill>
              </a:rPr>
              <a:t>году  </a:t>
            </a:r>
            <a:r>
              <a:rPr lang="ru-RU" sz="1400" dirty="0" smtClean="0">
                <a:solidFill>
                  <a:srgbClr val="FF0000"/>
                </a:solidFill>
              </a:rPr>
              <a:t>48 500руб</a:t>
            </a:r>
            <a:r>
              <a:rPr lang="ru-RU" sz="1400" dirty="0">
                <a:solidFill>
                  <a:srgbClr val="FF0000"/>
                </a:solidFill>
              </a:rPr>
              <a:t>.</a:t>
            </a:r>
          </a:p>
          <a:p>
            <a:r>
              <a:rPr lang="ru-RU" sz="1400" dirty="0"/>
              <a:t>Оплата вносится </a:t>
            </a:r>
            <a:r>
              <a:rPr lang="ru-RU" sz="1400" dirty="0" smtClean="0"/>
              <a:t>ежемесячно</a:t>
            </a:r>
            <a:r>
              <a:rPr lang="ru-RU" sz="1600" dirty="0" smtClean="0"/>
              <a:t>.  </a:t>
            </a:r>
            <a:endParaRPr lang="ru-RU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1403942" y="619126"/>
            <a:ext cx="58388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Специальности</a:t>
            </a:r>
            <a:endParaRPr lang="ru-RU" sz="4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834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D1A804F3-09A8-4B14-A588-AD1F31D47CEE}"/>
              </a:ext>
            </a:extLst>
          </p:cNvPr>
          <p:cNvSpPr/>
          <p:nvPr/>
        </p:nvSpPr>
        <p:spPr>
          <a:xfrm>
            <a:off x="2081281" y="1379285"/>
            <a:ext cx="6862287" cy="49266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C8F36EAD-3C87-4BE5-A72D-75FB9CD4FBE7}"/>
              </a:ext>
            </a:extLst>
          </p:cNvPr>
          <p:cNvSpPr txBox="1">
            <a:spLocks/>
          </p:cNvSpPr>
          <p:nvPr/>
        </p:nvSpPr>
        <p:spPr>
          <a:xfrm>
            <a:off x="962025" y="243828"/>
            <a:ext cx="7734300" cy="1422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457200"/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Сроки приема документов</a:t>
            </a:r>
          </a:p>
        </p:txBody>
      </p:sp>
      <p:sp>
        <p:nvSpPr>
          <p:cNvPr id="5" name="Содержимое 2">
            <a:extLst>
              <a:ext uri="{FF2B5EF4-FFF2-40B4-BE49-F238E27FC236}">
                <a16:creationId xmlns:a16="http://schemas.microsoft.com/office/drawing/2014/main" xmlns="" id="{A45DDE9F-A6C5-4D94-BE71-BEB3CD1FB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1352" y="1472780"/>
            <a:ext cx="6739256" cy="833404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  <a:tabLst>
                <a:tab pos="82550" algn="l"/>
              </a:tabLst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Заявления на поступление 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принимаются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 предварительной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записи по тел.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8 (48231) 5-11-13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82550" algn="l"/>
              </a:tabLs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 20 июня до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августа 2023 года</a:t>
            </a:r>
            <a:r>
              <a:rPr lang="ru-RU" sz="155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marL="0" indent="0">
              <a:buNone/>
              <a:tabLst>
                <a:tab pos="82550" algn="l"/>
              </a:tabLst>
            </a:pPr>
            <a:endParaRPr lang="ru-RU" sz="1550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CF690AE1-96C4-4A4A-A417-3A63089D998D}"/>
              </a:ext>
            </a:extLst>
          </p:cNvPr>
          <p:cNvSpPr/>
          <p:nvPr/>
        </p:nvSpPr>
        <p:spPr>
          <a:xfrm>
            <a:off x="2393935" y="2181662"/>
            <a:ext cx="6160064" cy="10695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Приемная комиссия располагается в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учебном корпусе по адресу: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Бежецк, ул. Чехова д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13 , 1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этаж,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каб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550" dirty="0">
              <a:latin typeface="Comic Sans MS" pitchFamily="66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02D7587B-03CC-43BB-B140-5332BF19B117}"/>
              </a:ext>
            </a:extLst>
          </p:cNvPr>
          <p:cNvSpPr/>
          <p:nvPr/>
        </p:nvSpPr>
        <p:spPr>
          <a:xfrm>
            <a:off x="2403545" y="3004964"/>
            <a:ext cx="6814869" cy="128496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1550" dirty="0">
                <a:latin typeface="Arial" panose="020B0604020202020204" pitchFamily="34" charset="0"/>
                <a:cs typeface="Arial" panose="020B0604020202020204" pitchFamily="34" charset="0"/>
              </a:rPr>
              <a:t>Время работы:  </a:t>
            </a:r>
            <a:endParaRPr lang="ru-RU" sz="15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550" dirty="0" smtClean="0">
                <a:latin typeface="Arial" panose="020B0604020202020204" pitchFamily="34" charset="0"/>
                <a:cs typeface="Arial" panose="020B0604020202020204" pitchFamily="34" charset="0"/>
              </a:rPr>
              <a:t>понедельник– пятница </a:t>
            </a:r>
            <a:r>
              <a:rPr lang="ru-RU" sz="1550" dirty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1550" dirty="0" smtClean="0">
                <a:latin typeface="Arial" panose="020B0604020202020204" pitchFamily="34" charset="0"/>
                <a:cs typeface="Arial" panose="020B0604020202020204" pitchFamily="34" charset="0"/>
              </a:rPr>
              <a:t>8.30 </a:t>
            </a:r>
            <a:r>
              <a:rPr lang="ru-RU" sz="1550" dirty="0"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1550" dirty="0" smtClean="0">
                <a:latin typeface="Arial" panose="020B0604020202020204" pitchFamily="34" charset="0"/>
                <a:cs typeface="Arial" panose="020B0604020202020204" pitchFamily="34" charset="0"/>
              </a:rPr>
              <a:t>17.00 </a:t>
            </a:r>
            <a:r>
              <a:rPr lang="ru-RU" sz="1550" dirty="0">
                <a:latin typeface="Arial" panose="020B0604020202020204" pitchFamily="34" charset="0"/>
                <a:cs typeface="Arial" panose="020B0604020202020204" pitchFamily="34" charset="0"/>
              </a:rPr>
              <a:t>без перерыва на обед. </a:t>
            </a:r>
            <a:endParaRPr lang="ru-RU" sz="15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55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550" dirty="0" smtClean="0">
                <a:latin typeface="Arial" panose="020B0604020202020204" pitchFamily="34" charset="0"/>
                <a:cs typeface="Arial" panose="020B0604020202020204" pitchFamily="34" charset="0"/>
              </a:rPr>
              <a:t>уббота: с 8. 30 до 12.00</a:t>
            </a:r>
            <a:endParaRPr lang="ru-RU" sz="15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550" dirty="0" smtClean="0">
                <a:latin typeface="Arial" panose="020B0604020202020204" pitchFamily="34" charset="0"/>
                <a:cs typeface="Arial" panose="020B0604020202020204" pitchFamily="34" charset="0"/>
              </a:rPr>
              <a:t>Выходной день </a:t>
            </a:r>
            <a:r>
              <a:rPr lang="ru-RU" sz="155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5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50" dirty="0">
                <a:latin typeface="Arial" panose="020B0604020202020204" pitchFamily="34" charset="0"/>
                <a:cs typeface="Arial" panose="020B0604020202020204" pitchFamily="34" charset="0"/>
              </a:rPr>
              <a:t>воскресенье.</a:t>
            </a:r>
          </a:p>
          <a:p>
            <a:endParaRPr lang="ru-RU" sz="1550" dirty="0">
              <a:latin typeface="Comic Sans MS" pitchFamily="66" charset="0"/>
            </a:endParaRPr>
          </a:p>
        </p:txBody>
      </p:sp>
      <p:sp>
        <p:nvSpPr>
          <p:cNvPr id="8" name="Содержимое 2">
            <a:extLst>
              <a:ext uri="{FF2B5EF4-FFF2-40B4-BE49-F238E27FC236}">
                <a16:creationId xmlns:a16="http://schemas.microsoft.com/office/drawing/2014/main" xmlns="" id="{96B5C359-0E1D-4748-BAA4-BB8EF7D9285F}"/>
              </a:ext>
            </a:extLst>
          </p:cNvPr>
          <p:cNvSpPr txBox="1">
            <a:spLocks/>
          </p:cNvSpPr>
          <p:nvPr/>
        </p:nvSpPr>
        <p:spPr>
          <a:xfrm>
            <a:off x="2441352" y="3812877"/>
            <a:ext cx="6453635" cy="242889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Заявление подается абитуриентом лично.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бязательно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присутствие родителей (законных представителей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  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600" dirty="0">
                <a:latin typeface="Comic Sans MS" pitchFamily="66" charset="0"/>
              </a:rPr>
              <a:t/>
            </a:r>
            <a:br>
              <a:rPr lang="ru-RU" sz="1600" dirty="0">
                <a:latin typeface="Comic Sans MS" pitchFamily="66" charset="0"/>
              </a:rPr>
            </a:br>
            <a:r>
              <a:rPr lang="ru-RU" sz="1600" dirty="0">
                <a:latin typeface="Comic Sans MS" pitchFamily="66" charset="0"/>
              </a:rPr>
              <a:t> </a:t>
            </a:r>
          </a:p>
        </p:txBody>
      </p:sp>
      <p:pic>
        <p:nvPicPr>
          <p:cNvPr id="9" name="Picture 6" descr="ÑÐµÐ»Ð¾Ð²ÐµÑÐºÐ¸ Ð´Ð»Ñ Ð¿ÑÐµÐ·ÐµÐ½ÑÐ°ÑÐ¸Ð¹">
            <a:extLst>
              <a:ext uri="{FF2B5EF4-FFF2-40B4-BE49-F238E27FC236}">
                <a16:creationId xmlns:a16="http://schemas.microsoft.com/office/drawing/2014/main" xmlns="" id="{B32A15EB-1CAC-45CF-89E6-2CEF325D94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 l="1858" t="2247" r="72131" b="67416"/>
          <a:stretch>
            <a:fillRect/>
          </a:stretch>
        </p:blipFill>
        <p:spPr bwMode="auto">
          <a:xfrm>
            <a:off x="128435" y="1403538"/>
            <a:ext cx="2000264" cy="1928826"/>
          </a:xfrm>
          <a:prstGeom prst="rect">
            <a:avLst/>
          </a:prstGeom>
          <a:noFill/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903E66CF-961A-4E18-8907-82192F801372}"/>
              </a:ext>
            </a:extLst>
          </p:cNvPr>
          <p:cNvSpPr/>
          <p:nvPr/>
        </p:nvSpPr>
        <p:spPr>
          <a:xfrm>
            <a:off x="2415956" y="4540020"/>
            <a:ext cx="6728044" cy="1038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50" dirty="0">
                <a:latin typeface="Arial" panose="020B0604020202020204" pitchFamily="34" charset="0"/>
                <a:cs typeface="Arial" panose="020B0604020202020204" pitchFamily="34" charset="0"/>
              </a:rPr>
              <a:t>Заявление принимается только при наличии комплекта</a:t>
            </a:r>
          </a:p>
          <a:p>
            <a:r>
              <a:rPr lang="ru-RU" sz="1550" dirty="0">
                <a:latin typeface="Arial" panose="020B0604020202020204" pitchFamily="34" charset="0"/>
                <a:cs typeface="Arial" panose="020B0604020202020204" pitchFamily="34" charset="0"/>
              </a:rPr>
              <a:t> обязательных документов (копии: аттестат + приложение, паспорт)</a:t>
            </a:r>
          </a:p>
          <a:p>
            <a:r>
              <a:rPr lang="ru-RU" sz="155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НАЛИЧИЕ ПРИ СЕБЕ ОРИГИНАЛОВ ДОКУМЕНТОВ ОБЯЗАТЕЛЬНО!!!</a:t>
            </a: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xmlns="" id="{E56B2A00-A4EC-4FCF-8C15-735FF6714014}"/>
              </a:ext>
            </a:extLst>
          </p:cNvPr>
          <p:cNvSpPr/>
          <p:nvPr/>
        </p:nvSpPr>
        <p:spPr>
          <a:xfrm>
            <a:off x="2244871" y="1522848"/>
            <a:ext cx="100056" cy="9877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xmlns="" id="{1F321392-E775-4086-99FF-118C448020F3}"/>
              </a:ext>
            </a:extLst>
          </p:cNvPr>
          <p:cNvSpPr/>
          <p:nvPr/>
        </p:nvSpPr>
        <p:spPr>
          <a:xfrm>
            <a:off x="2228771" y="2290320"/>
            <a:ext cx="120769" cy="12806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xmlns="" id="{87D7FEF6-9E22-455E-A02E-A4BB5DCC9AA6}"/>
              </a:ext>
            </a:extLst>
          </p:cNvPr>
          <p:cNvSpPr/>
          <p:nvPr/>
        </p:nvSpPr>
        <p:spPr>
          <a:xfrm>
            <a:off x="2186834" y="3098233"/>
            <a:ext cx="120769" cy="12806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xmlns="" id="{4358B335-3BB9-4CE4-A863-386ED9A30862}"/>
              </a:ext>
            </a:extLst>
          </p:cNvPr>
          <p:cNvSpPr/>
          <p:nvPr/>
        </p:nvSpPr>
        <p:spPr>
          <a:xfrm>
            <a:off x="2247218" y="3911789"/>
            <a:ext cx="120769" cy="12806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xmlns="" id="{EFD029F4-92A3-4D75-8DA2-DA9F8A9756EB}"/>
              </a:ext>
            </a:extLst>
          </p:cNvPr>
          <p:cNvSpPr/>
          <p:nvPr/>
        </p:nvSpPr>
        <p:spPr>
          <a:xfrm>
            <a:off x="2224158" y="4638038"/>
            <a:ext cx="120769" cy="12806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69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BA0EC28-972A-4896-B462-57832C77E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0075" y="628123"/>
            <a:ext cx="4348012" cy="5910336"/>
          </a:xfrm>
          <a:prstGeom prst="rect">
            <a:avLst/>
          </a:prstGeom>
          <a:ln>
            <a:solidFill>
              <a:schemeClr val="accent1">
                <a:shade val="50000"/>
                <a:shade val="90000"/>
              </a:schemeClr>
            </a:solidFill>
          </a:ln>
        </p:spPr>
        <p:txBody>
          <a:bodyPr wrap="square">
            <a:spAutoFit/>
          </a:bodyPr>
          <a:lstStyle/>
          <a:p>
            <a:pPr marL="82550" indent="0" algn="ctr">
              <a:spcBef>
                <a:spcPts val="60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Документы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обязательные для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зачисления (до 19.08.2023г.)</a:t>
            </a:r>
          </a:p>
          <a:p>
            <a:pPr marL="355600" indent="-273050">
              <a:spcBef>
                <a:spcPts val="600"/>
              </a:spcBef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аттестат с приложением (оригинал)  + копия</a:t>
            </a:r>
          </a:p>
          <a:p>
            <a:r>
              <a:rPr lang="ru-RU" dirty="0" smtClean="0"/>
              <a:t>копия </a:t>
            </a:r>
            <a:r>
              <a:rPr lang="ru-RU" dirty="0"/>
              <a:t>свидетельства ИНН;</a:t>
            </a:r>
          </a:p>
          <a:p>
            <a:r>
              <a:rPr lang="ru-RU" dirty="0" smtClean="0"/>
              <a:t>копия </a:t>
            </a:r>
            <a:r>
              <a:rPr lang="ru-RU" dirty="0"/>
              <a:t>страхового медицинского свидетельства;</a:t>
            </a:r>
          </a:p>
          <a:p>
            <a:r>
              <a:rPr lang="ru-RU" dirty="0" smtClean="0"/>
              <a:t>копия </a:t>
            </a:r>
            <a:r>
              <a:rPr lang="ru-RU" dirty="0"/>
              <a:t>приписного свидетельства (военного билета) для юношей;</a:t>
            </a:r>
          </a:p>
          <a:p>
            <a:r>
              <a:rPr lang="ru-RU" dirty="0" smtClean="0"/>
              <a:t>медицинская справка </a:t>
            </a:r>
            <a:r>
              <a:rPr lang="ru-RU" dirty="0"/>
              <a:t>(форма 086-у с отметкой врача об отсутствии противопоказаний к обучению по выбранной специальности/профессии);</a:t>
            </a:r>
          </a:p>
          <a:p>
            <a:r>
              <a:rPr lang="ru-RU" dirty="0" smtClean="0"/>
              <a:t>копия </a:t>
            </a:r>
            <a:r>
              <a:rPr lang="ru-RU" dirty="0"/>
              <a:t>сертификатов о прививках или выписка из прививочной карты;</a:t>
            </a:r>
          </a:p>
          <a:p>
            <a:r>
              <a:rPr lang="ru-RU" dirty="0" smtClean="0"/>
              <a:t>копия </a:t>
            </a:r>
            <a:r>
              <a:rPr lang="ru-RU" dirty="0"/>
              <a:t>СНИЛС;</a:t>
            </a:r>
          </a:p>
          <a:p>
            <a:r>
              <a:rPr lang="ru-RU" dirty="0" smtClean="0"/>
              <a:t>4 </a:t>
            </a:r>
            <a:r>
              <a:rPr lang="ru-RU" dirty="0"/>
              <a:t>конверта.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E0C19FC4-85CC-4779-9C25-C4660275B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3">
            <a:extLst>
              <a:ext uri="{FF2B5EF4-FFF2-40B4-BE49-F238E27FC236}">
                <a16:creationId xmlns:a16="http://schemas.microsoft.com/office/drawing/2014/main" xmlns="" id="{F7ACF3BF-EFCA-40A2-9FEA-958CDD3B6531}"/>
              </a:ext>
            </a:extLst>
          </p:cNvPr>
          <p:cNvSpPr txBox="1">
            <a:spLocks/>
          </p:cNvSpPr>
          <p:nvPr/>
        </p:nvSpPr>
        <p:spPr>
          <a:xfrm>
            <a:off x="618154" y="628495"/>
            <a:ext cx="3452866" cy="612885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  <a:shade val="90000"/>
              </a:schemeClr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marL="171450" indent="-17145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82550" indent="0" algn="ctr"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Документы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для подачи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заявления (до 15.08.2023г.)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368300" indent="-285750">
              <a:spcBef>
                <a:spcPts val="60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Копия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паспорта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55600" indent="-273050">
              <a:spcBef>
                <a:spcPts val="600"/>
              </a:spcBef>
              <a:buFont typeface="Arial" pitchFamily="34" charset="0"/>
              <a:buChar char="•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Копия аттестата с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приложением</a:t>
            </a:r>
          </a:p>
          <a:p>
            <a:pPr marL="355600" indent="-273050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Папка с 10-ю файлами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55600" indent="-273050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фото</a:t>
            </a:r>
          </a:p>
          <a:p>
            <a:pPr marL="355600" indent="-273050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согласие законного представителя несовершеннолетнего на поступление и обучение в колледже</a:t>
            </a:r>
          </a:p>
          <a:p>
            <a:pPr marL="355600" indent="-273050">
              <a:spcBef>
                <a:spcPts val="600"/>
              </a:spcBef>
              <a:buFont typeface="Arial" pitchFamily="34" charset="0"/>
              <a:buChar char="•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550" indent="0">
              <a:spcBef>
                <a:spcPts val="600"/>
              </a:spcBef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 СЕБЕ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ОБЯЗАТЕЛЬНО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ИМЕТЬ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ОРИГИНАЛЫ ВСЕХ КОПИЙ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273050">
              <a:spcBef>
                <a:spcPts val="600"/>
              </a:spcBef>
              <a:buFont typeface="Arial" pitchFamily="34" charset="0"/>
              <a:buChar char="•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Comic Sans MS" pitchFamily="66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89870" y="148709"/>
            <a:ext cx="38404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2550" indent="0" algn="ctr">
              <a:spcBef>
                <a:spcPts val="600"/>
              </a:spcBef>
              <a:buNone/>
            </a:pPr>
            <a:r>
              <a:rPr lang="ru-RU" b="1" dirty="0"/>
              <a:t>Граждане Российской </a:t>
            </a:r>
            <a:r>
              <a:rPr lang="ru-RU" b="1" dirty="0" smtClean="0"/>
              <a:t>Федерации:</a:t>
            </a:r>
            <a:endParaRPr lang="ru-RU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507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BA0EC28-972A-4896-B462-57832C77E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6275" y="741492"/>
            <a:ext cx="4348012" cy="4137543"/>
          </a:xfrm>
          <a:prstGeom prst="rect">
            <a:avLst/>
          </a:prstGeom>
          <a:ln>
            <a:solidFill>
              <a:schemeClr val="accent1">
                <a:shade val="50000"/>
                <a:shade val="90000"/>
              </a:schemeClr>
            </a:solidFill>
          </a:ln>
        </p:spPr>
        <p:txBody>
          <a:bodyPr wrap="square">
            <a:spAutoFit/>
          </a:bodyPr>
          <a:lstStyle/>
          <a:p>
            <a:pPr marL="82550" indent="0" algn="ctr">
              <a:spcBef>
                <a:spcPts val="60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Документы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обязательные для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зачисления (до 19.08.2023г.)</a:t>
            </a:r>
          </a:p>
          <a:p>
            <a:pPr marL="355600" indent="-273050">
              <a:spcBef>
                <a:spcPts val="600"/>
              </a:spcBef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аттестат с приложением (оригинал)  + копия</a:t>
            </a:r>
          </a:p>
          <a:p>
            <a:r>
              <a:rPr lang="ru-RU" sz="1200" dirty="0" smtClean="0"/>
              <a:t>копия </a:t>
            </a:r>
            <a:r>
              <a:rPr lang="ru-RU" sz="1200" dirty="0"/>
              <a:t>свидетельства ИНН;</a:t>
            </a:r>
          </a:p>
          <a:p>
            <a:r>
              <a:rPr lang="ru-RU" sz="1200" dirty="0" smtClean="0"/>
              <a:t>копия </a:t>
            </a:r>
            <a:r>
              <a:rPr lang="ru-RU" sz="1200" dirty="0"/>
              <a:t>страхового медицинского свидетельства;</a:t>
            </a:r>
          </a:p>
          <a:p>
            <a:r>
              <a:rPr lang="ru-RU" sz="1200" dirty="0" smtClean="0"/>
              <a:t>копия </a:t>
            </a:r>
            <a:r>
              <a:rPr lang="ru-RU" sz="1200" dirty="0"/>
              <a:t>приписного свидетельства (военного билета) для юношей;</a:t>
            </a:r>
          </a:p>
          <a:p>
            <a:r>
              <a:rPr lang="ru-RU" sz="1200" dirty="0" smtClean="0"/>
              <a:t>медицинская справка </a:t>
            </a:r>
            <a:r>
              <a:rPr lang="ru-RU" sz="1200" dirty="0"/>
              <a:t>(форма 086-у с отметкой врача об отсутствии противопоказаний к обучению по выбранной специальности/профессии);</a:t>
            </a:r>
          </a:p>
          <a:p>
            <a:r>
              <a:rPr lang="ru-RU" sz="1200" dirty="0" smtClean="0"/>
              <a:t>копия </a:t>
            </a:r>
            <a:r>
              <a:rPr lang="ru-RU" sz="1200" dirty="0"/>
              <a:t>сертификатов о прививках или выписка из прививочной карты;</a:t>
            </a:r>
          </a:p>
          <a:p>
            <a:r>
              <a:rPr lang="ru-RU" sz="1200" dirty="0" smtClean="0"/>
              <a:t>копия </a:t>
            </a:r>
            <a:r>
              <a:rPr lang="ru-RU" sz="1200" dirty="0"/>
              <a:t>СНИЛС;</a:t>
            </a:r>
          </a:p>
          <a:p>
            <a:r>
              <a:rPr lang="ru-RU" sz="1200" dirty="0" smtClean="0"/>
              <a:t>4 </a:t>
            </a:r>
            <a:r>
              <a:rPr lang="ru-RU" sz="1200" dirty="0"/>
              <a:t>конверта.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E0C19FC4-85CC-4779-9C25-C4660275B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3">
            <a:extLst>
              <a:ext uri="{FF2B5EF4-FFF2-40B4-BE49-F238E27FC236}">
                <a16:creationId xmlns:a16="http://schemas.microsoft.com/office/drawing/2014/main" xmlns="" id="{F7ACF3BF-EFCA-40A2-9FEA-958CDD3B6531}"/>
              </a:ext>
            </a:extLst>
          </p:cNvPr>
          <p:cNvSpPr txBox="1">
            <a:spLocks/>
          </p:cNvSpPr>
          <p:nvPr/>
        </p:nvSpPr>
        <p:spPr>
          <a:xfrm>
            <a:off x="85726" y="741492"/>
            <a:ext cx="4295774" cy="6282746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  <a:shade val="90000"/>
              </a:schemeClr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marL="171450" indent="-17145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82550" indent="0" algn="ctr"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Документы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для подачи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заявления </a:t>
            </a:r>
          </a:p>
          <a:p>
            <a:pPr marL="82550" indent="0" algn="ctr"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(до 15.08.2023г.)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368300" indent="-285750">
              <a:spcBef>
                <a:spcPts val="600"/>
              </a:spcBef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Копия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паспорта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355600" indent="-273050">
              <a:spcBef>
                <a:spcPts val="600"/>
              </a:spcBef>
              <a:buFont typeface="Arial" pitchFamily="34" charset="0"/>
              <a:buChar char="•"/>
            </a:pPr>
            <a:r>
              <a:rPr lang="ru-RU" sz="1200" dirty="0"/>
              <a:t>оригинал документа (документов) иностранного государства об образовании (при наличии</a:t>
            </a:r>
            <a:r>
              <a:rPr lang="ru-RU" sz="1200" dirty="0" smtClean="0"/>
              <a:t>)</a:t>
            </a:r>
          </a:p>
          <a:p>
            <a:pPr marL="355600" indent="-273050">
              <a:spcBef>
                <a:spcPts val="600"/>
              </a:spcBef>
              <a:buFont typeface="Arial" pitchFamily="34" charset="0"/>
              <a:buChar char="•"/>
            </a:pPr>
            <a:r>
              <a:rPr lang="ru-RU" sz="1200" dirty="0"/>
              <a:t>заверенный </a:t>
            </a:r>
            <a:r>
              <a:rPr lang="ru-RU" sz="1200" dirty="0" smtClean="0"/>
              <a:t>перевод </a:t>
            </a:r>
            <a:r>
              <a:rPr lang="ru-RU" sz="1200" dirty="0"/>
              <a:t>на русский язык документа иностранного государства об образовании и приложения к нему </a:t>
            </a:r>
            <a:endParaRPr lang="ru-RU" sz="1200" dirty="0" smtClean="0"/>
          </a:p>
          <a:p>
            <a:pPr marL="355600" indent="-273050">
              <a:spcBef>
                <a:spcPts val="600"/>
              </a:spcBef>
              <a:buFont typeface="Arial" pitchFamily="34" charset="0"/>
              <a:buChar char="•"/>
            </a:pPr>
            <a:r>
              <a:rPr lang="ru-RU" sz="1200" dirty="0"/>
              <a:t>копии </a:t>
            </a:r>
            <a:r>
              <a:rPr lang="ru-RU" sz="1200" dirty="0" smtClean="0"/>
              <a:t>документов, </a:t>
            </a:r>
            <a:r>
              <a:rPr lang="ru-RU" sz="1200" dirty="0"/>
              <a:t>подтверждающих принадлежность соотечественника, проживающего за рубежом, к группам, предусмотренным пунктом 6 статьи 17 Федерального закона от 24 мая 1999 г. N 99-ФЗ "О государственной политике Российской Федерации в отношении соотечественников за рубежом</a:t>
            </a:r>
            <a:r>
              <a:rPr lang="ru-RU" sz="1200" dirty="0" smtClean="0"/>
              <a:t>"</a:t>
            </a:r>
          </a:p>
          <a:p>
            <a:pPr marL="355600" indent="-273050">
              <a:spcBef>
                <a:spcPts val="600"/>
              </a:spcBef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Папка с 10-ю файлами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355600" indent="-273050">
              <a:spcBef>
                <a:spcPts val="600"/>
              </a:spcBef>
              <a:buFont typeface="Arial" pitchFamily="34" charset="0"/>
              <a:buChar char="•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фото</a:t>
            </a:r>
          </a:p>
          <a:p>
            <a:pPr marL="355600" indent="-273050">
              <a:spcBef>
                <a:spcPts val="600"/>
              </a:spcBef>
              <a:buFont typeface="Arial" pitchFamily="34" charset="0"/>
              <a:buChar char="•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согласие законного представителя несовершеннолетнего на поступление и обучение в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колледже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550" indent="0">
              <a:spcBef>
                <a:spcPts val="600"/>
              </a:spcBef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 СЕБЕ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ОБЯЗАТЕЛЬНО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ИМЕТЬ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ОРИГИНАЛЫ ВСЕХ КОПИЙ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273050">
              <a:spcBef>
                <a:spcPts val="600"/>
              </a:spcBef>
              <a:buFont typeface="Arial" pitchFamily="34" charset="0"/>
              <a:buChar char="•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Comic Sans MS" pitchFamily="66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04875" y="95161"/>
            <a:ext cx="77343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Иностранные граждане, лица без гражданства, в том числе соотечественники, проживающие за </a:t>
            </a:r>
            <a:r>
              <a:rPr lang="ru-RU" b="1" dirty="0" smtClean="0"/>
              <a:t>рубежом: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824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3">
            <a:extLst>
              <a:ext uri="{FF2B5EF4-FFF2-40B4-BE49-F238E27FC236}">
                <a16:creationId xmlns:a16="http://schemas.microsoft.com/office/drawing/2014/main" xmlns="" id="{F7ACF3BF-EFCA-40A2-9FEA-958CDD3B6531}"/>
              </a:ext>
            </a:extLst>
          </p:cNvPr>
          <p:cNvSpPr txBox="1">
            <a:spLocks/>
          </p:cNvSpPr>
          <p:nvPr/>
        </p:nvSpPr>
        <p:spPr>
          <a:xfrm>
            <a:off x="423860" y="1678665"/>
            <a:ext cx="8429625" cy="1672253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  <a:shade val="90000"/>
              </a:schemeClr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marL="171450" indent="-17145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копию свидетельства о рождении;</a:t>
            </a:r>
          </a:p>
          <a:p>
            <a:r>
              <a:rPr lang="ru-RU" dirty="0" smtClean="0"/>
              <a:t>копию </a:t>
            </a:r>
            <a:r>
              <a:rPr lang="ru-RU" dirty="0"/>
              <a:t>справки об установлении инвалидности и заключения об отсутствии противопоказаний для обучения в образовательном учреждении, выданные федеральным учреждением медико-социальной экспертизы. П. 21.3 из Приказа  </a:t>
            </a:r>
            <a:r>
              <a:rPr lang="ru-RU" dirty="0" err="1"/>
              <a:t>Минобрнауки</a:t>
            </a:r>
            <a:r>
              <a:rPr lang="ru-RU" dirty="0"/>
              <a:t> России от 23.01.2014 №36.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904875" y="449104"/>
            <a:ext cx="77343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Дети-инвалиды и инвалиды 1 и 2 групп дополнительно </a:t>
            </a:r>
            <a:r>
              <a:rPr lang="ru-RU" sz="2000" b="1" dirty="0" smtClean="0"/>
              <a:t>предоставляют при  зачислении: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0640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тлас">
  <a:themeElements>
    <a:clrScheme name="Атлас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A8DEE8"/>
      </a:hlink>
      <a:folHlink>
        <a:srgbClr val="B49E74"/>
      </a:folHlink>
    </a:clrScheme>
    <a:fontScheme name="Атлас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тлас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TM16401371[[fn=Атлас]]</Template>
  <TotalTime>13669</TotalTime>
  <Words>960</Words>
  <Application>Microsoft Office PowerPoint</Application>
  <PresentationFormat>Экран (4:3)</PresentationFormat>
  <Paragraphs>146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Атлас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Татьяна Питанова</cp:lastModifiedBy>
  <cp:revision>67</cp:revision>
  <cp:lastPrinted>2023-01-27T12:22:03Z</cp:lastPrinted>
  <dcterms:created xsi:type="dcterms:W3CDTF">2019-03-29T06:55:07Z</dcterms:created>
  <dcterms:modified xsi:type="dcterms:W3CDTF">2023-03-09T07:15:26Z</dcterms:modified>
</cp:coreProperties>
</file>